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164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14837"/>
            <a:ext cx="7772400" cy="1849392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EVALUATING COMPLIANCE AND INFRASTRUCTURE MODERNIZATION AT THE CITY OF LAWTON PUBLICLY OWNED TREATMENT WORKS (POTW): IMPLICATIONS FOR GENERATION FACILITY AND</a:t>
            </a:r>
            <a:br>
              <a:rPr lang="en-US" sz="2400" dirty="0"/>
            </a:br>
            <a:r>
              <a:rPr lang="en-US" sz="2400" dirty="0"/>
              <a:t>REGIONAL WATER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endParaRPr dirty="0"/>
          </a:p>
          <a:p>
            <a:r>
              <a:rPr dirty="0"/>
              <a:t>Danny Engle</a:t>
            </a:r>
          </a:p>
          <a:p>
            <a:r>
              <a:rPr dirty="0"/>
              <a:t>M.S. Environmental Science – PSM</a:t>
            </a:r>
          </a:p>
          <a:p>
            <a:r>
              <a:rPr dirty="0"/>
              <a:t>Committee: Michael Thayer, Bert Fisher, Kevin Blake, Damon Wright</a:t>
            </a:r>
          </a:p>
          <a:p>
            <a:r>
              <a:rPr dirty="0"/>
              <a:t>December 11, 2025 | OSU–Tulsa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Impact Analysis – PSO &amp; Lawton Community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965604" cy="4525963"/>
          </a:xfrm>
        </p:spPr>
        <p:txBody>
          <a:bodyPr>
            <a:normAutofit fontScale="85000" lnSpcReduction="20000"/>
          </a:bodyPr>
          <a:lstStyle/>
          <a:p>
            <a:r>
              <a:rPr sz="1600" dirty="0"/>
              <a:t>For PSO:</a:t>
            </a:r>
          </a:p>
          <a:p>
            <a:r>
              <a:rPr sz="1600" dirty="0"/>
              <a:t>• Variable WWTP effluent quality increases treatment and monitoring burden at Comanche.</a:t>
            </a:r>
          </a:p>
          <a:p>
            <a:r>
              <a:rPr sz="1600" dirty="0"/>
              <a:t>• Noncompliant influent can translate into NPDES risk for PSO, even when sources are upstream.</a:t>
            </a:r>
          </a:p>
          <a:p>
            <a:r>
              <a:rPr sz="1600" dirty="0"/>
              <a:t>• Cooling pond ecology (e.g., algae, eutrophication) is sensitive to nutrient and solids loading from WWTP.</a:t>
            </a:r>
          </a:p>
          <a:p>
            <a:r>
              <a:rPr sz="1600" dirty="0"/>
              <a:t>For Lawton community:</a:t>
            </a:r>
          </a:p>
          <a:p>
            <a:r>
              <a:rPr sz="1600" dirty="0"/>
              <a:t>• Environmental impacts include fish kills and degraded downstream water quality.</a:t>
            </a:r>
          </a:p>
          <a:p>
            <a:r>
              <a:rPr sz="1600" dirty="0"/>
              <a:t>• Public confidence in local infrastructure and environmental stewardship is affected by repeated violations.</a:t>
            </a:r>
          </a:p>
          <a:p>
            <a:r>
              <a:rPr sz="1600" dirty="0"/>
              <a:t>• Significant capital investment (~$85–370 million) reflects the economic stakes of modernizing the WWTP.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444" y="1417638"/>
            <a:ext cx="3866270" cy="513793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Recommendations – Flood Mitigation at WWTP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853543" cy="4525963"/>
          </a:xfrm>
        </p:spPr>
        <p:txBody>
          <a:bodyPr>
            <a:normAutofit lnSpcReduction="10000"/>
          </a:bodyPr>
          <a:lstStyle/>
          <a:p>
            <a:r>
              <a:rPr sz="1600" dirty="0"/>
              <a:t>Short- to medium-term actions:</a:t>
            </a:r>
          </a:p>
          <a:p>
            <a:r>
              <a:rPr sz="1600" dirty="0"/>
              <a:t>• Elevate or protect critical electrical and control systems above base flood elevation.</a:t>
            </a:r>
          </a:p>
          <a:p>
            <a:r>
              <a:rPr sz="1600" dirty="0"/>
              <a:t>• Install or enhance berms, floodwalls, and site drainage to reduce inundation risk.</a:t>
            </a:r>
          </a:p>
          <a:p>
            <a:r>
              <a:rPr sz="1600" dirty="0"/>
              <a:t>• Implement structural </a:t>
            </a:r>
            <a:r>
              <a:rPr sz="1600" dirty="0" err="1"/>
              <a:t>floodproofing</a:t>
            </a:r>
            <a:r>
              <a:rPr sz="1600" dirty="0"/>
              <a:t> (e.g., sealed doors, backflow prevention).</a:t>
            </a:r>
          </a:p>
          <a:p>
            <a:r>
              <a:rPr sz="1600" dirty="0"/>
              <a:t>Long-term strategy:</a:t>
            </a:r>
          </a:p>
          <a:p>
            <a:r>
              <a:rPr sz="1600" dirty="0"/>
              <a:t>• Continue relocating the most vulnerable process units and controls out of the floodplain as part of major upgrades.</a:t>
            </a:r>
          </a:p>
          <a:p>
            <a:r>
              <a:rPr sz="1600" dirty="0"/>
              <a:t>• Integrate flood risk explicitly into WWTP master planning and capital budgeting.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743" y="1600200"/>
            <a:ext cx="4528762" cy="33985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Recommendations – PSO Intake Monitoring &amp; Collaboration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12331" cy="1595846"/>
          </a:xfrm>
        </p:spPr>
        <p:txBody>
          <a:bodyPr>
            <a:normAutofit fontScale="77500" lnSpcReduction="20000"/>
          </a:bodyPr>
          <a:lstStyle/>
          <a:p>
            <a:r>
              <a:rPr sz="1600" dirty="0"/>
              <a:t>Install continuous monitoring at the PSO intake point for key parameters (e.g., NH₃-N, TSS, temperature, pH).</a:t>
            </a:r>
          </a:p>
          <a:p>
            <a:r>
              <a:rPr sz="1600" dirty="0"/>
              <a:t>Set internal trigger thresholds to allow operational adjustments when WWTP effluent quality degrades.</a:t>
            </a:r>
          </a:p>
          <a:p>
            <a:r>
              <a:rPr sz="1600" dirty="0"/>
              <a:t>Share monitoring data with the City of Lawton to:</a:t>
            </a:r>
          </a:p>
          <a:p>
            <a:r>
              <a:rPr sz="1600" dirty="0"/>
              <a:t>• Improve situational awareness during upsets or storm events.</a:t>
            </a:r>
          </a:p>
          <a:p>
            <a:r>
              <a:rPr sz="1600" dirty="0"/>
              <a:t>• Support joint troubleshooting and process optimization.</a:t>
            </a:r>
          </a:p>
          <a:p>
            <a:r>
              <a:rPr sz="1600" dirty="0"/>
              <a:t>Use long-term data trends to refine contracts, contingency planning, and infrastructure investments for both parties.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1" y="2843482"/>
            <a:ext cx="6071466" cy="381349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Conclusions &amp; 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1600" dirty="0"/>
              <a:t>Lawton WWTP’s historical noncompliance and flood exposure create shared risk for both the City and PSO Comanche.</a:t>
            </a:r>
          </a:p>
          <a:p>
            <a:r>
              <a:rPr sz="1600" dirty="0"/>
              <a:t>NPDES monitoring data confirm episodic exceedances of ammonia, CBOD, TSS, and bacteria at Outfall 003.</a:t>
            </a:r>
          </a:p>
          <a:p>
            <a:r>
              <a:rPr sz="1600" dirty="0"/>
              <a:t>Sewage-related pollutants observed at PSO are reasonably attributable to WWTP performance, not generation operations.</a:t>
            </a:r>
          </a:p>
          <a:p>
            <a:r>
              <a:rPr sz="1600" dirty="0"/>
              <a:t>Planned WWTP upgrades and targeted flood mitigation can substantially improve reliability and compliance.</a:t>
            </a:r>
          </a:p>
          <a:p>
            <a:r>
              <a:rPr sz="1600" dirty="0"/>
              <a:t>Independent intake monitoring at PSO, combined with stronger data sharing, can reduce regulatory and operational risk.</a:t>
            </a:r>
          </a:p>
          <a:p>
            <a:r>
              <a:rPr sz="1600" dirty="0"/>
              <a:t>The case illustrates the importance of resilient infrastructure and municipal–industrial collaboration in reclaimed water use.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Questions &amp;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Thank you for your time and consideration.</a:t>
            </a:r>
          </a:p>
          <a:p>
            <a:r>
              <a:t>Questions from the committee and audience?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Project Context &amp; 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129451" cy="2248989"/>
          </a:xfrm>
        </p:spPr>
        <p:txBody>
          <a:bodyPr>
            <a:normAutofit/>
          </a:bodyPr>
          <a:lstStyle/>
          <a:p>
            <a:r>
              <a:rPr sz="1600" dirty="0"/>
              <a:t>City of Lawton Wastewater Treatment Plant (WWTP) treats municipal wastewater and discharges effluent under an NPDES/OPDES permit.</a:t>
            </a:r>
          </a:p>
          <a:p>
            <a:r>
              <a:rPr sz="1600" dirty="0"/>
              <a:t>PSO’s Comanche Generation Facility has relied on reclaimed effluent from the WWTP as its primary cooling water source for ~50 years.</a:t>
            </a:r>
          </a:p>
          <a:p>
            <a:r>
              <a:rPr sz="1600" dirty="0"/>
              <a:t>Recent </a:t>
            </a:r>
            <a:r>
              <a:rPr sz="1600" dirty="0" smtClean="0"/>
              <a:t>(NOVs, </a:t>
            </a:r>
            <a:r>
              <a:rPr sz="1600" dirty="0"/>
              <a:t>high ammonia, and a downstream fish kill raised concerns about WWTP performance and regulatory </a:t>
            </a:r>
            <a:r>
              <a:rPr sz="1600" dirty="0" smtClean="0"/>
              <a:t>risk.</a:t>
            </a:r>
            <a:r>
              <a:rPr lang="en-US" sz="1600" dirty="0" smtClean="0"/>
              <a:t> </a:t>
            </a:r>
            <a:r>
              <a:rPr sz="1600" dirty="0" smtClean="0"/>
              <a:t>Variable </a:t>
            </a:r>
            <a:r>
              <a:rPr sz="1600" dirty="0"/>
              <a:t>effluent quality creates operational, environmental, and compliance risks for both the WWTP and PSO.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987" y="3550788"/>
            <a:ext cx="4060288" cy="30482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Problem Statement &amp; </a:t>
            </a:r>
            <a:r>
              <a:rPr sz="2400" b="1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86503" cy="1552304"/>
          </a:xfrm>
        </p:spPr>
        <p:txBody>
          <a:bodyPr>
            <a:normAutofit fontScale="77500" lnSpcReduction="20000"/>
          </a:bodyPr>
          <a:lstStyle/>
          <a:p>
            <a:r>
              <a:rPr sz="1600" dirty="0"/>
              <a:t>Lawton WWTP has a history of noncompliance with key permit limits (e.g., ammonia, TSS, CBOD, bacteria).</a:t>
            </a:r>
          </a:p>
          <a:p>
            <a:r>
              <a:rPr sz="1600" dirty="0"/>
              <a:t>PSO depends on WWTP effluent quality to maintain its own NPDES compliance at the Comanche facility.</a:t>
            </a:r>
          </a:p>
          <a:p>
            <a:r>
              <a:rPr sz="1600" dirty="0"/>
              <a:t>The WWTP is located in a mapped flood zone, increasing vulnerability of critical treatment infrastructure.</a:t>
            </a:r>
          </a:p>
          <a:p>
            <a:r>
              <a:rPr sz="1600" dirty="0"/>
              <a:t>Objectives:</a:t>
            </a:r>
          </a:p>
          <a:p>
            <a:r>
              <a:rPr sz="1600" dirty="0"/>
              <a:t>• Evaluate WWTP compliance and performance using NPDES monitoring data and enforcement records.</a:t>
            </a:r>
          </a:p>
          <a:p>
            <a:r>
              <a:rPr sz="1600" dirty="0"/>
              <a:t>• Assess how variability in effluent quality affects PSO operations and regulatory exposure.</a:t>
            </a:r>
          </a:p>
          <a:p>
            <a:r>
              <a:rPr sz="1600" dirty="0"/>
              <a:t>• Examine flood risk to the WWTP and implications for reliability.</a:t>
            </a:r>
          </a:p>
          <a:p>
            <a:r>
              <a:rPr sz="1600" dirty="0"/>
              <a:t>• Recommend improvements in flood mitigation and intake monitoring.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164009" y="1227982"/>
            <a:ext cx="3818855" cy="70582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Regulatory Framework – Clean Water Act &amp; NPDES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400697" cy="4974771"/>
          </a:xfrm>
        </p:spPr>
        <p:txBody>
          <a:bodyPr>
            <a:normAutofit lnSpcReduction="10000"/>
          </a:bodyPr>
          <a:lstStyle/>
          <a:p>
            <a:r>
              <a:rPr sz="1600" dirty="0"/>
              <a:t>Clean Water Act (CWA) governs discharges of pollutants to waters of the United States.</a:t>
            </a:r>
          </a:p>
          <a:p>
            <a:r>
              <a:rPr sz="1600" dirty="0"/>
              <a:t>National Pollutant Discharge Elimination System (NPDES/OPDES) permits set technology- and water-quality-based effluent limits.</a:t>
            </a:r>
          </a:p>
          <a:p>
            <a:r>
              <a:rPr sz="1600" dirty="0"/>
              <a:t>Lawton WWTP: permit limits for ammonia, BOD/CBOD, TSS, bacteria, nutrients, metals, and operational parameters.</a:t>
            </a:r>
          </a:p>
          <a:p>
            <a:r>
              <a:rPr sz="1600" dirty="0"/>
              <a:t>PSO Comanche: separate NPDES permit for discharge to Nine Mile Creek; compliance depends partly on WWTP influent quality.</a:t>
            </a:r>
          </a:p>
          <a:p>
            <a:r>
              <a:rPr sz="1600" dirty="0"/>
              <a:t>Enforcement tools: routine monitoring and reporting, NOVs, consent orders, and potential penalties for repeat noncompliance.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702" y="1134608"/>
            <a:ext cx="4310527" cy="56255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Lawton WWTP – Overview &amp; Historical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865811"/>
          </a:xfrm>
        </p:spPr>
        <p:txBody>
          <a:bodyPr>
            <a:normAutofit fontScale="92500" lnSpcReduction="20000"/>
          </a:bodyPr>
          <a:lstStyle/>
          <a:p>
            <a:r>
              <a:rPr sz="1600" dirty="0"/>
              <a:t>Activated sludge facility with tertiary treatment and disinfection, serving the City of Lawton and industrial users.</a:t>
            </a:r>
          </a:p>
          <a:p>
            <a:r>
              <a:rPr sz="1600" dirty="0"/>
              <a:t>Longstanding reputation for inconsistent effluent quality and repeated permit violations.</a:t>
            </a:r>
          </a:p>
          <a:p>
            <a:r>
              <a:rPr sz="1600" dirty="0"/>
              <a:t>Recent issues reported by ODEQ and media:</a:t>
            </a:r>
          </a:p>
          <a:p>
            <a:r>
              <a:rPr sz="1600" dirty="0"/>
              <a:t>• High ammonia levels in discharge.</a:t>
            </a:r>
          </a:p>
          <a:p>
            <a:r>
              <a:rPr sz="1600" dirty="0"/>
              <a:t>• Downstream fish kill during upgrade activities.</a:t>
            </a:r>
          </a:p>
          <a:p>
            <a:r>
              <a:rPr sz="1600" dirty="0"/>
              <a:t>• Ongoing construction and process changes to address performance problems.</a:t>
            </a:r>
          </a:p>
          <a:p>
            <a:r>
              <a:rPr sz="1600" dirty="0"/>
              <a:t>Aging infrastructure and location within a mapped floodplain increase operational vulnerability.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84" y="3428999"/>
            <a:ext cx="2386987" cy="31720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591" y="3428999"/>
            <a:ext cx="3392660" cy="25539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6368" y="3466011"/>
            <a:ext cx="2410432" cy="320931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PSO Comanche Facility &amp; Reclaimed Water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61308"/>
          </a:xfrm>
        </p:spPr>
        <p:txBody>
          <a:bodyPr>
            <a:normAutofit fontScale="92500" lnSpcReduction="20000"/>
          </a:bodyPr>
          <a:lstStyle/>
          <a:p>
            <a:r>
              <a:rPr sz="1600" dirty="0"/>
              <a:t>235 MW natural gas combined-cycle plant using a recirculating cooling pond.</a:t>
            </a:r>
          </a:p>
          <a:p>
            <a:r>
              <a:rPr sz="1600" dirty="0"/>
              <a:t>Contract with City of Lawton (since 1970s) for up to </a:t>
            </a:r>
            <a:r>
              <a:rPr sz="1600" dirty="0" smtClean="0"/>
              <a:t>1.5–3.5 </a:t>
            </a:r>
            <a:r>
              <a:rPr sz="1600" dirty="0"/>
              <a:t>MGD of reclaimed wastewater.</a:t>
            </a:r>
          </a:p>
          <a:p>
            <a:r>
              <a:rPr sz="1600" dirty="0"/>
              <a:t>Reclaimed effluent piped directly from WWTP to the cooling pond; PSO chlorinates and monitors pond water quality.</a:t>
            </a:r>
          </a:p>
          <a:p>
            <a:r>
              <a:rPr sz="1600" dirty="0"/>
              <a:t>Advantages: reduces demand on scarce freshwater resources and enabled siting near Lawton and Fort Sill.</a:t>
            </a:r>
          </a:p>
          <a:p>
            <a:r>
              <a:rPr sz="1600" dirty="0"/>
              <a:t>Risks: episodic spikes in pollutants from WWTP can propagate into PSO systems and affect Comanche’s NPDES compliance.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380" y="3263043"/>
            <a:ext cx="4692260" cy="33973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Methodology – Case Study &amp; Data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823" y="1068978"/>
            <a:ext cx="8229600" cy="2658291"/>
          </a:xfrm>
        </p:spPr>
        <p:txBody>
          <a:bodyPr>
            <a:normAutofit fontScale="92500" lnSpcReduction="10000"/>
          </a:bodyPr>
          <a:lstStyle/>
          <a:p>
            <a:r>
              <a:rPr sz="1600" dirty="0"/>
              <a:t>Qualitative case study design focused on the Lawton WWTP–PSO Comanche reclaimed water relationship.</a:t>
            </a:r>
          </a:p>
          <a:p>
            <a:r>
              <a:rPr sz="1600" dirty="0"/>
              <a:t>Key data sources:</a:t>
            </a:r>
          </a:p>
          <a:p>
            <a:r>
              <a:rPr sz="1600" dirty="0"/>
              <a:t>• EPA NPDES monitoring dataset for Lawton WWTP (Outfall 003).</a:t>
            </a:r>
          </a:p>
          <a:p>
            <a:r>
              <a:rPr sz="1600" dirty="0"/>
              <a:t>• ODEQ Notices of Violation and public reports.</a:t>
            </a:r>
          </a:p>
          <a:p>
            <a:r>
              <a:rPr sz="1600" dirty="0"/>
              <a:t>• Water supply contract and 2021 addendum between City of Lawton and PSO.</a:t>
            </a:r>
          </a:p>
          <a:p>
            <a:r>
              <a:rPr sz="1600" dirty="0"/>
              <a:t>• News reports on ammonia violations, fish kill, and plant upgrade progress.</a:t>
            </a:r>
          </a:p>
          <a:p>
            <a:r>
              <a:rPr sz="1600" dirty="0"/>
              <a:t>• Site visit and professional mentorship input (Dr. Tim </a:t>
            </a:r>
            <a:r>
              <a:rPr sz="1600" dirty="0" err="1"/>
              <a:t>Lohner</a:t>
            </a:r>
            <a:r>
              <a:rPr sz="1600" dirty="0"/>
              <a:t>, PSO Environmental Permitting).</a:t>
            </a:r>
          </a:p>
          <a:p>
            <a:r>
              <a:rPr sz="1600" dirty="0"/>
              <a:t>EPA dataset analyzed using Python/pandas; details and scripts documented in Appendix A and GitHub repository.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069" y="3483694"/>
            <a:ext cx="5511572" cy="309563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Key Findings – NPDES Performance &amp; Pollutants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8194" y="1112520"/>
            <a:ext cx="3748030" cy="5357949"/>
          </a:xfrm>
        </p:spPr>
        <p:txBody>
          <a:bodyPr>
            <a:normAutofit/>
          </a:bodyPr>
          <a:lstStyle/>
          <a:p>
            <a:r>
              <a:rPr sz="1600" dirty="0"/>
              <a:t>EPA monitoring data (</a:t>
            </a:r>
            <a:r>
              <a:rPr sz="1600" dirty="0" smtClean="0"/>
              <a:t>2007–202</a:t>
            </a:r>
            <a:r>
              <a:rPr lang="en-US" sz="1600" dirty="0"/>
              <a:t>4</a:t>
            </a:r>
            <a:r>
              <a:rPr sz="1600" dirty="0" smtClean="0"/>
              <a:t>) </a:t>
            </a:r>
            <a:r>
              <a:rPr sz="1600" dirty="0"/>
              <a:t>show episodic exceedances of several pollutants at Outfall 003.</a:t>
            </a:r>
          </a:p>
          <a:p>
            <a:r>
              <a:rPr sz="1600" dirty="0"/>
              <a:t>Parameters of greatest concern for PSO and aquatic life:</a:t>
            </a:r>
          </a:p>
          <a:p>
            <a:r>
              <a:rPr sz="1600" dirty="0"/>
              <a:t>• Ammonia nitrogen (NH₃-N): repeated exceedances and focus of recent NOVs.</a:t>
            </a:r>
          </a:p>
          <a:p>
            <a:r>
              <a:rPr sz="1600" dirty="0"/>
              <a:t>• CBOD/BOD and TSS: indicate incomplete treatment or process upsets.</a:t>
            </a:r>
          </a:p>
          <a:p>
            <a:r>
              <a:rPr sz="1600" dirty="0"/>
              <a:t>• Fecal coliform/E. coli: reflect disinfection performance.</a:t>
            </a:r>
          </a:p>
          <a:p>
            <a:r>
              <a:rPr sz="1600" dirty="0"/>
              <a:t>Source attribution:</a:t>
            </a:r>
          </a:p>
          <a:p>
            <a:r>
              <a:rPr sz="1600" dirty="0"/>
              <a:t>• Sewage-related parameters (NH₃-N, CBOD, TSS, bacteria) clearly originate at the WWTP, not PSO operations.</a:t>
            </a:r>
          </a:p>
          <a:p>
            <a:r>
              <a:rPr sz="1600" dirty="0"/>
              <a:t>• Thermal and some corrosion-related parameters are primarily linked to PSO systems.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223" y="1112520"/>
            <a:ext cx="4977291" cy="49225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2400" dirty="0"/>
              <a:t>Key Findings – Flood Risk &amp;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862251" cy="4525963"/>
          </a:xfrm>
        </p:spPr>
        <p:txBody>
          <a:bodyPr>
            <a:normAutofit fontScale="77500" lnSpcReduction="20000"/>
          </a:bodyPr>
          <a:lstStyle/>
          <a:p>
            <a:r>
              <a:rPr sz="2100" dirty="0"/>
              <a:t>WWTP is located within a mapped flood zone near 34.52803, -98.36742.</a:t>
            </a:r>
          </a:p>
          <a:p>
            <a:r>
              <a:rPr sz="2100" dirty="0"/>
              <a:t>Flooding could:</a:t>
            </a:r>
          </a:p>
          <a:p>
            <a:r>
              <a:rPr sz="2100" dirty="0"/>
              <a:t>• Disrupt aeration, secondary clarification, and disinfection processes.</a:t>
            </a:r>
          </a:p>
          <a:p>
            <a:r>
              <a:rPr sz="2100" dirty="0"/>
              <a:t>• Cause uncontrolled bypasses or overflows of partially treated wastewater.</a:t>
            </a:r>
          </a:p>
          <a:p>
            <a:r>
              <a:rPr sz="2100" dirty="0"/>
              <a:t>• Damage electrical systems, pumps, and chemical storage.</a:t>
            </a:r>
          </a:p>
          <a:p>
            <a:r>
              <a:rPr sz="2100" dirty="0"/>
              <a:t>Ongoing multi-phase upgrade project includes some relocation and elevation of critical assets, but residual risk remains.</a:t>
            </a:r>
          </a:p>
          <a:p>
            <a:r>
              <a:rPr sz="2100" dirty="0"/>
              <a:t>Flood resilience is integral to maintaining long-term CWA compliance and reliable reclaimed water supply to PSO</a:t>
            </a:r>
            <a:r>
              <a:rPr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451" y="1156322"/>
            <a:ext cx="3603048" cy="27068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722" y="3859438"/>
            <a:ext cx="2030144" cy="27068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1255</Words>
  <Application>Microsoft Office PowerPoint</Application>
  <PresentationFormat>On-screen Show (4:3)</PresentationFormat>
  <Paragraphs>99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EVALUATING COMPLIANCE AND INFRASTRUCTURE MODERNIZATION AT THE CITY OF LAWTON PUBLICLY OWNED TREATMENT WORKS (POTW): IMPLICATIONS FOR GENERATION FACILITY AND REGIONAL WATER MANAGEMENT</vt:lpstr>
      <vt:lpstr>Project Context &amp; Motivation</vt:lpstr>
      <vt:lpstr>Problem Statement &amp; Objectives</vt:lpstr>
      <vt:lpstr>Regulatory Framework – Clean Water Act &amp; NPDES</vt:lpstr>
      <vt:lpstr>Lawton WWTP – Overview &amp; Historical Challenges</vt:lpstr>
      <vt:lpstr>PSO Comanche Facility &amp; Reclaimed Water Use</vt:lpstr>
      <vt:lpstr>Methodology – Case Study &amp; Data Sources</vt:lpstr>
      <vt:lpstr>Key Findings – NPDES Performance &amp; Pollutants</vt:lpstr>
      <vt:lpstr>Key Findings – Flood Risk &amp; Infrastructure</vt:lpstr>
      <vt:lpstr>Impact Analysis – PSO &amp; Lawton Community</vt:lpstr>
      <vt:lpstr>Recommendations – Flood Mitigation at WWTP</vt:lpstr>
      <vt:lpstr>Recommendations – PSO Intake Monitoring &amp; Collaboration</vt:lpstr>
      <vt:lpstr>Conclusions &amp; Lessons Learned</vt:lpstr>
      <vt:lpstr>Questions &amp; Discussion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Compliance and Infrastructure Modernization at the City of Lawton Wastewater Treatment Plant</dc:title>
  <dc:subject/>
  <dc:creator/>
  <cp:keywords/>
  <dc:description>generated using python-pptx</dc:description>
  <cp:lastModifiedBy>Microsoft account</cp:lastModifiedBy>
  <cp:revision>23</cp:revision>
  <dcterms:created xsi:type="dcterms:W3CDTF">2013-01-27T09:14:16Z</dcterms:created>
  <dcterms:modified xsi:type="dcterms:W3CDTF">2025-12-02T23:27:22Z</dcterms:modified>
  <cp:category/>
</cp:coreProperties>
</file>

<file path=docProps/thumbnail.jpeg>
</file>